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tags/tag3.xml" ContentType="application/vnd.openxmlformats-officedocument.presentationml.tags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8.xml" ContentType="application/vnd.openxmlformats-officedocument.presentationml.slideLayou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  <p:sldMasterId id="2147483649" r:id="rId2"/>
    <p:sldMasterId id="2147483673" r:id="rId3"/>
    <p:sldMasterId id="2147483685" r:id="rId4"/>
  </p:sldMasterIdLst>
  <p:notesMasterIdLst>
    <p:notesMasterId r:id="rId33"/>
  </p:notesMasterIdLst>
  <p:sldIdLst>
    <p:sldId id="256" r:id="rId5"/>
    <p:sldId id="273" r:id="rId6"/>
    <p:sldId id="274" r:id="rId7"/>
    <p:sldId id="268" r:id="rId8"/>
    <p:sldId id="271" r:id="rId9"/>
    <p:sldId id="272" r:id="rId10"/>
    <p:sldId id="269" r:id="rId11"/>
    <p:sldId id="275" r:id="rId12"/>
    <p:sldId id="276" r:id="rId13"/>
    <p:sldId id="277" r:id="rId14"/>
    <p:sldId id="312" r:id="rId15"/>
    <p:sldId id="279" r:id="rId16"/>
    <p:sldId id="285" r:id="rId17"/>
    <p:sldId id="287" r:id="rId18"/>
    <p:sldId id="288" r:id="rId19"/>
    <p:sldId id="289" r:id="rId20"/>
    <p:sldId id="290" r:id="rId21"/>
    <p:sldId id="291" r:id="rId22"/>
    <p:sldId id="294" r:id="rId23"/>
    <p:sldId id="292" r:id="rId24"/>
    <p:sldId id="297" r:id="rId25"/>
    <p:sldId id="298" r:id="rId26"/>
    <p:sldId id="301" r:id="rId27"/>
    <p:sldId id="302" r:id="rId28"/>
    <p:sldId id="303" r:id="rId29"/>
    <p:sldId id="304" r:id="rId30"/>
    <p:sldId id="305" r:id="rId31"/>
    <p:sldId id="310" r:id="rId3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CC99"/>
    <a:srgbClr val="FF66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0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13BD6DCC-B5E6-4C4C-9AA2-5FF2A5E2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23971A-7934-4815-BCF4-71A4C06807F9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257FB-E257-45BB-ACAC-94A3148FAD8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F2105-E72F-4A8A-90D2-C8985108A15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A3872-EF6E-44BB-99C1-7C6B7951786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8E22A-A51A-4A35-B1E3-C7821C15E92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D3298-7566-46C0-AECC-3A031D7709D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73BEC-AE65-470D-A295-AE152CBC1BF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ACBAC-360F-4026-A89C-13366C8C217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67B02-7C0D-46A2-9814-20F01F0A3C5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67B02-7C0D-46A2-9814-20F01F0A3C5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65308-8F91-4272-8335-91BF7E79F1D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0BC067-AD4A-44EE-98B5-FC61823DD48F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B87216-D2C8-4E1B-9EA4-9540426A8248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144778-0E88-4F18-A906-D34525B6A2B5}" type="slidenum">
              <a:rPr lang="en-US"/>
              <a:pPr/>
              <a:t>4</a:t>
            </a:fld>
            <a:endParaRPr lang="en-US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79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BC63AD-0382-4548-AA73-DA8565653BBF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79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CAAFB8-9C33-4164-8B25-4C78E1237FA3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79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DC1F0-D0EF-449C-9232-79B202C356D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453A6-E685-4E68-92F6-FE6DFAD9DB3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A5CDB-66FA-45F2-B704-2FDFF891E78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3909-5E52-4F0C-9081-D0AC695C8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83E0-FB7A-4763-B470-BAF48E47C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81150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A9C2F-1F41-4055-9497-8B0F3942A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7D8C-C0C4-4CFF-B90B-43E6207F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98221-DB18-4144-B8C8-82A56FB18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B1C1-54E6-40EA-A328-9CB005337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12976-0071-47CD-A459-70F04B7CB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2C358-03F9-432E-AE20-5418B32CE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FA81C-9490-4BED-B3B1-1286E5720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0B66-4CC5-4FF2-8E05-AF0D9F369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30AB3-771C-47ED-B848-4E6E78D68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5589-3FDC-457F-8C9E-8C6C9E21F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2652-2313-4447-9725-5B1C32CA3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3769B-0BB8-4697-9310-336B5B7E5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8943-0940-4D57-913E-AD0A5C6AA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925" y="2130425"/>
            <a:ext cx="47990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CF3A-5987-49D5-95B6-ABD0A19FA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94D1-37F3-4B76-A318-5DAC628E7F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02FB2-157D-4F6C-8736-C0704BC9B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7AD9-BF48-49AD-86EF-8F7CE56D7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F5BE3-F6CA-4984-B59D-99FD581FE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47F0-1C8C-478A-A2A3-C024508F2D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279C-C55A-4888-AFCB-122E4E6DE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CE40-E0AA-4DB1-89F3-6AE5AD62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BFCC2-66BD-460B-A63E-9ED87CBF4A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BF41A-642F-440A-B0B5-A93A2559C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0C418-072C-4C1E-9366-5C0A77394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78E7-89B8-4C39-95D6-0B80CF168A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56FE0-E874-4D97-A529-F0697ECE4C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94D1-37F3-4B76-A318-5DAC628E7F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02FB2-157D-4F6C-8736-C0704BC9B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7AD9-BF48-49AD-86EF-8F7CE56D7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F5BE3-F6CA-4984-B59D-99FD581FE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47F0-1C8C-478A-A2A3-C024508F2D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61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222AC-0C89-4692-A668-A54ADC75D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279C-C55A-4888-AFCB-122E4E6DE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BFCC2-66BD-460B-A63E-9ED87CBF4A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BF41A-642F-440A-B0B5-A93A2559C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0C418-072C-4C1E-9366-5C0A77394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78E7-89B8-4C39-95D6-0B80CF168A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56FE0-E874-4D97-A529-F0697ECE4C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6C97-FF57-4101-BCAF-C1D96BD4E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F003B-D855-4845-952F-71724F30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AD102-0B3C-454D-9722-0837A3AC5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1C31-89CC-4347-AB2C-9AD8D4EE4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1DED-9684-4B95-9EDF-5633D24B8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tags" Target="../tags/tag3.xml"/><Relationship Id="rId14" Type="http://schemas.openxmlformats.org/officeDocument/2006/relationships/tags" Target="../tags/tag4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74638"/>
            <a:ext cx="6315075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3988" y="1600200"/>
            <a:ext cx="632460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67968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181D65-22A9-41B5-9B68-96DF405CF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1925" y="2130425"/>
            <a:ext cx="47990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B619643-778B-40AF-8ED2-2D10CFC55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31550BA8-E6D6-415C-A1CD-DED0CCF28450}" type="slidenum">
              <a:rPr lang="en-US">
                <a:solidFill>
                  <a:srgbClr val="000000"/>
                </a:solidFill>
                <a:cs typeface="+mn-cs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31550BA8-E6D6-415C-A1CD-DED0CCF28450}" type="slidenum">
              <a:rPr lang="en-US">
                <a:solidFill>
                  <a:srgbClr val="000000"/>
                </a:solidFill>
                <a:cs typeface="+mn-cs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590800" y="1676400"/>
            <a:ext cx="6137275" cy="1663700"/>
          </a:xfrm>
        </p:spPr>
        <p:txBody>
          <a:bodyPr tIns="67212"/>
          <a:lstStyle/>
          <a:p>
            <a:pPr algn="ctr"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smtClean="0">
                <a:latin typeface="Copperplate Gothic Bold" pitchFamily="34" charset="0"/>
              </a:rPr>
              <a:t>The Nervous System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62400" y="6477000"/>
            <a:ext cx="5181600" cy="381000"/>
          </a:xfrm>
        </p:spPr>
        <p:txBody>
          <a:bodyPr lIns="90000" tIns="67968" rIns="90000" bIns="46800"/>
          <a:lstStyle/>
          <a:p>
            <a:pPr marL="0" indent="0"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 smtClean="0"/>
              <a:t>Adapted from Scott Hatfield, Biology</a:t>
            </a:r>
            <a:r>
              <a:rPr lang="en-US" sz="1200" dirty="0" smtClean="0"/>
              <a:t>, </a:t>
            </a:r>
            <a:r>
              <a:rPr lang="en-US" sz="1200" dirty="0" smtClean="0"/>
              <a:t>Bullard </a:t>
            </a:r>
            <a:r>
              <a:rPr lang="en-US" sz="1200" dirty="0" smtClean="0"/>
              <a:t>High School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6400800" cy="923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>
                  <a:solidFill>
                    <a:srgbClr val="000000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The  Synapse</a:t>
            </a:r>
            <a:r>
              <a:rPr lang="en-US" sz="5400" b="1" spc="150" dirty="0">
                <a:ln w="11430">
                  <a:solidFill>
                    <a:srgbClr val="000000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19600" y="1676400"/>
            <a:ext cx="41910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6800"/>
          <a:lstStyle/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The chemicals cross the synapse, and are detected by </a:t>
            </a:r>
            <a:r>
              <a:rPr lang="en-US" sz="2800" b="1" i="1" kern="0" dirty="0">
                <a:solidFill>
                  <a:srgbClr val="FF0000"/>
                </a:solidFill>
                <a:latin typeface="Arial"/>
                <a:cs typeface="Arial"/>
              </a:rPr>
              <a:t>receptors 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on the dendrite of </a:t>
            </a:r>
            <a:r>
              <a:rPr lang="en-US" sz="2800" b="1" i="1" kern="0" dirty="0">
                <a:solidFill>
                  <a:srgbClr val="000000"/>
                </a:solidFill>
                <a:latin typeface="Arial"/>
                <a:cs typeface="Arial"/>
              </a:rPr>
              <a:t>another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neuron</a:t>
            </a:r>
          </a:p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If the chemicals ‘excite’ this neuron, this will trigger a </a:t>
            </a:r>
            <a:r>
              <a:rPr lang="en-US" sz="2800" b="1" i="1" kern="0" dirty="0">
                <a:solidFill>
                  <a:srgbClr val="FF0000"/>
                </a:solidFill>
                <a:latin typeface="Arial"/>
                <a:cs typeface="Arial"/>
              </a:rPr>
              <a:t>new nerve impulse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….!</a:t>
            </a:r>
            <a:endParaRPr lang="en-US" sz="2800" b="1" i="1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black mask neuron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188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72378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Action Potential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2438400"/>
            <a:ext cx="777240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6800"/>
          <a:lstStyle/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How are messages (impulses</a:t>
            </a:r>
            <a:r>
              <a:rPr lang="en-US" sz="3200" dirty="0" smtClean="0">
                <a:solidFill>
                  <a:srgbClr val="FFFF00"/>
                </a:solidFill>
              </a:rPr>
              <a:t>) carried </a:t>
            </a:r>
            <a:r>
              <a:rPr lang="en-US" sz="3200" dirty="0" smtClean="0">
                <a:solidFill>
                  <a:srgbClr val="FFFF00"/>
                </a:solidFill>
              </a:rPr>
              <a:t>by the nervous system?</a:t>
            </a:r>
          </a:p>
          <a:p>
            <a:pPr lvl="1">
              <a:lnSpc>
                <a:spcPct val="90000"/>
              </a:lnSpc>
              <a:buClrTx/>
              <a:buFont typeface="Arial"/>
              <a:buChar char="•"/>
            </a:pPr>
            <a:r>
              <a:rPr lang="en-US" sz="3200" dirty="0" smtClean="0"/>
              <a:t>As electrical and chemical</a:t>
            </a:r>
            <a:r>
              <a:rPr lang="en-US" sz="3200" dirty="0" smtClean="0"/>
              <a:t> signals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  <a:buClrTx/>
              <a:buFont typeface="Arial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How does the impulse develop?</a:t>
            </a:r>
            <a:endParaRPr lang="en-US" sz="3200" dirty="0" smtClean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buClrTx/>
              <a:buFont typeface="Arial"/>
              <a:buChar char="•"/>
            </a:pPr>
            <a:r>
              <a:rPr lang="en-US" sz="3200" dirty="0" smtClean="0"/>
              <a:t>The nerve cell is stimulated</a:t>
            </a:r>
          </a:p>
          <a:p>
            <a:pPr lvl="1">
              <a:lnSpc>
                <a:spcPct val="90000"/>
              </a:lnSpc>
              <a:buClrTx/>
              <a:buFont typeface="Arial"/>
              <a:buChar char="•"/>
            </a:pPr>
            <a:r>
              <a:rPr lang="en-US" sz="3200" dirty="0" smtClean="0"/>
              <a:t>Charged sodium and potassium ions move across </a:t>
            </a:r>
            <a:r>
              <a:rPr lang="en-US" sz="3200" dirty="0" smtClean="0"/>
              <a:t>the cell </a:t>
            </a:r>
            <a:r>
              <a:rPr lang="en-US" sz="3200" dirty="0" smtClean="0"/>
              <a:t>membrane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ction potential black unlabel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90600" y="2743200"/>
            <a:ext cx="72378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Action Potential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96975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sz="6600" smtClean="0">
                <a:latin typeface="Bernard MT Condensed" pitchFamily="-20" charset="0"/>
              </a:rPr>
              <a:t>Divisions of the Nervous System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533400"/>
            <a:ext cx="8915400" cy="1143000"/>
          </a:xfrm>
        </p:spPr>
        <p:txBody>
          <a:bodyPr/>
          <a:lstStyle/>
          <a:p>
            <a:pPr eaLnBrk="1" hangingPunct="1"/>
            <a:r>
              <a:rPr lang="en-US" sz="6600" dirty="0" smtClean="0">
                <a:latin typeface="Bernard MT Condensed" pitchFamily="-20" charset="0"/>
              </a:rPr>
              <a:t>Central Nervous System </a:t>
            </a:r>
            <a:r>
              <a:rPr lang="en-US" sz="4800" dirty="0" smtClean="0">
                <a:latin typeface="Bernard MT Condensed" pitchFamily="-20" charset="0"/>
              </a:rPr>
              <a:t>(CNS)</a:t>
            </a:r>
            <a:endParaRPr lang="en-U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332038"/>
            <a:ext cx="6326188" cy="45259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4400" dirty="0" smtClean="0">
                <a:latin typeface="Times New Roman" pitchFamily="18" charset="0"/>
              </a:rPr>
              <a:t>relays, processes, and analyzes information</a:t>
            </a:r>
          </a:p>
          <a:p>
            <a:pPr eaLnBrk="1" hangingPunct="1">
              <a:lnSpc>
                <a:spcPct val="210000"/>
              </a:lnSpc>
            </a:pPr>
            <a:r>
              <a:rPr lang="en-US" sz="4400" dirty="0" smtClean="0">
                <a:latin typeface="Times New Roman" pitchFamily="18" charset="0"/>
              </a:rPr>
              <a:t>brain and spinal cord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316663" cy="1143000"/>
          </a:xfrm>
        </p:spPr>
        <p:txBody>
          <a:bodyPr/>
          <a:lstStyle/>
          <a:p>
            <a:pPr eaLnBrk="1" hangingPunct="1"/>
            <a:r>
              <a:rPr lang="en-US" sz="6600" smtClean="0">
                <a:latin typeface="Bernard MT Condensed" pitchFamily="-20" charset="0"/>
              </a:rPr>
              <a:t>The Brain</a:t>
            </a:r>
            <a:endParaRPr lang="en-US" sz="66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81200"/>
            <a:ext cx="63261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where impulses</a:t>
            </a:r>
            <a:r>
              <a:rPr lang="en-US" sz="3600" dirty="0" smtClean="0">
                <a:latin typeface="Times New Roman" pitchFamily="18" charset="0"/>
              </a:rPr>
              <a:t> originate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four major parts of the brain</a:t>
            </a:r>
            <a:r>
              <a:rPr lang="en-US" sz="3600" dirty="0" smtClean="0">
                <a:latin typeface="Times New Roman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cerebrum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cerebellum</a:t>
            </a:r>
            <a:endParaRPr lang="en-US" sz="36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Brain stem</a:t>
            </a:r>
            <a:endParaRPr lang="en-US" sz="36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thalamus and hypothalamus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2D165A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320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bg1">
                    <a:lumMod val="90000"/>
                  </a:schemeClr>
                </a:solidFill>
                <a:latin typeface="Bernard MT Condensed" pitchFamily="-20" charset="0"/>
              </a:rPr>
              <a:t>Cerebrum:</a:t>
            </a:r>
            <a:endParaRPr lang="en-US" sz="5400" dirty="0" smtClean="0">
              <a:solidFill>
                <a:schemeClr val="bg1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6326188" cy="2590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90000"/>
                  </a:schemeClr>
                </a:solidFill>
                <a:latin typeface="Times New Roman" pitchFamily="18" charset="0"/>
              </a:rPr>
              <a:t>Largest and most prominent part, responsible for conscious activities of body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7172" name="Picture 4" descr="humanlobes"/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 bwMode="auto">
          <a:xfrm>
            <a:off x="2895600" y="2743200"/>
            <a:ext cx="4419600" cy="3638550"/>
          </a:xfrm>
          <a:prstGeom prst="rect">
            <a:avLst/>
          </a:prstGeom>
          <a:noFill/>
          <a:ln w="4127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86400" y="1143000"/>
            <a:ext cx="3733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Right Hemisphere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controls body’s left </a:t>
            </a:r>
            <a:r>
              <a:rPr lang="en-US" sz="3200" dirty="0" smtClean="0">
                <a:latin typeface="Times New Roman" pitchFamily="18" charset="0"/>
              </a:rPr>
              <a:t>side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creativity, artistic ability</a:t>
            </a:r>
            <a:r>
              <a:rPr lang="en-US" sz="3200" dirty="0" smtClean="0"/>
              <a:t>	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1143000"/>
            <a:ext cx="38862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     Left Hemisphere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controls body’s right </a:t>
            </a:r>
            <a:r>
              <a:rPr lang="en-US" sz="3200" dirty="0" smtClean="0">
                <a:latin typeface="Times New Roman" pitchFamily="18" charset="0"/>
              </a:rPr>
              <a:t>side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associated with analytical and mathematical ability </a:t>
            </a:r>
          </a:p>
        </p:txBody>
      </p:sp>
      <p:pic>
        <p:nvPicPr>
          <p:cNvPr id="8196" name="Picture 6" descr="righhe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981200"/>
            <a:ext cx="76919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righhe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981200"/>
            <a:ext cx="762000" cy="173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>
              <a:buFontTx/>
              <a:buNone/>
              <a:defRPr/>
            </a:pPr>
            <a:r>
              <a:rPr lang="en-US" sz="5400" kern="0" dirty="0">
                <a:solidFill>
                  <a:srgbClr val="FFEFD7">
                    <a:lumMod val="50000"/>
                  </a:srgbClr>
                </a:solidFill>
                <a:latin typeface="Bernard MT Condensed" pitchFamily="-20" charset="0"/>
                <a:cs typeface="+mn-cs"/>
              </a:rPr>
              <a:t>Cerebrum is divided into:</a:t>
            </a:r>
            <a:endParaRPr lang="en-US" sz="5400" kern="0" dirty="0">
              <a:solidFill>
                <a:srgbClr val="FFEFD7">
                  <a:lumMod val="50000"/>
                </a:srgbClr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200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Bernard MT Condensed" pitchFamily="-20" charset="0"/>
              </a:rPr>
              <a:t>Cerebellum</a:t>
            </a:r>
            <a:endParaRPr lang="en-US" sz="5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762000"/>
            <a:ext cx="5334000" cy="4525963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imes New Roman" pitchFamily="18" charset="0"/>
              </a:rPr>
              <a:t>second largest region of the brain</a:t>
            </a:r>
            <a:endParaRPr lang="en-US" sz="4000" dirty="0" smtClean="0">
              <a:latin typeface="Times New Roman" pitchFamily="18" charset="0"/>
            </a:endParaRPr>
          </a:p>
          <a:p>
            <a:pPr eaLnBrk="1" hangingPunct="1"/>
            <a:r>
              <a:rPr lang="en-US" sz="4000" dirty="0" smtClean="0">
                <a:latin typeface="Times New Roman" pitchFamily="18" charset="0"/>
              </a:rPr>
              <a:t>at </a:t>
            </a:r>
            <a:r>
              <a:rPr lang="en-US" sz="4000" dirty="0" smtClean="0">
                <a:latin typeface="Times New Roman" pitchFamily="18" charset="0"/>
              </a:rPr>
              <a:t>the back of the skull</a:t>
            </a:r>
          </a:p>
          <a:p>
            <a:pPr eaLnBrk="1" hangingPunct="1"/>
            <a:r>
              <a:rPr lang="en-US" sz="4000" dirty="0" smtClean="0">
                <a:latin typeface="Times New Roman" pitchFamily="18" charset="0"/>
              </a:rPr>
              <a:t>coordinates and balances the actions of muscles</a:t>
            </a:r>
          </a:p>
        </p:txBody>
      </p:sp>
      <p:pic>
        <p:nvPicPr>
          <p:cNvPr id="9220" name="Picture 5" descr="cerebell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3511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0386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>
              <a:solidFill>
                <a:srgbClr val="FFE4B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>
              <a:solidFill>
                <a:srgbClr val="FFE4B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7924800" cy="2209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     </a:t>
            </a:r>
            <a:r>
              <a:rPr lang="en-US" sz="3200" dirty="0" smtClean="0">
                <a:latin typeface="Bernard MT Condensed" pitchFamily="-20" charset="0"/>
                <a:ea typeface="+mj-ea"/>
                <a:cs typeface="+mj-cs"/>
              </a:rPr>
              <a:t>Thalamus </a:t>
            </a:r>
            <a:endParaRPr lang="en-US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receives messages from all of the sensory </a:t>
            </a:r>
            <a:r>
              <a:rPr lang="en-US" sz="2800" dirty="0" smtClean="0">
                <a:latin typeface="Times New Roman" pitchFamily="18" charset="0"/>
              </a:rPr>
              <a:t>receptors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895600"/>
            <a:ext cx="4038600" cy="3382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Bernard MT Condensed" pitchFamily="-20" charset="0"/>
                <a:ea typeface="+mj-ea"/>
                <a:cs typeface="+mj-cs"/>
              </a:rPr>
              <a:t>   Hypothalamus</a:t>
            </a:r>
            <a:endParaRPr lang="en-US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controls recognition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involves feelings of hunger, thirst, fatigue, anger and body temperature. </a:t>
            </a:r>
          </a:p>
        </p:txBody>
      </p:sp>
      <p:pic>
        <p:nvPicPr>
          <p:cNvPr id="12292" name="Picture 6" descr="F02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987675"/>
            <a:ext cx="4038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6200000">
            <a:off x="3695700" y="3695700"/>
            <a:ext cx="9144000" cy="1752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>
              <a:solidFill>
                <a:srgbClr val="FFE4B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-3505200" y="1219200"/>
            <a:ext cx="9144000" cy="2133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>
              <a:solidFill>
                <a:srgbClr val="FFE4B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2590800" y="393700"/>
            <a:ext cx="6137275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7212" rIns="90000" bIns="46800" anchor="ctr"/>
          <a:lstStyle/>
          <a:p>
            <a:pPr algn="ctr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kern="0" dirty="0">
                <a:solidFill>
                  <a:srgbClr val="000000"/>
                </a:solidFill>
                <a:latin typeface="Copperplate Gothic Bold" pitchFamily="34" charset="0"/>
                <a:ea typeface="+mj-ea"/>
                <a:cs typeface="+mj-cs"/>
              </a:rPr>
              <a:t>The Nervous System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19400" y="1981200"/>
            <a:ext cx="60960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61920" rIns="0" bIns="0"/>
          <a:lstStyle/>
          <a:p>
            <a:pPr marL="341313" indent="-34131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like the 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conductor 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of an orchestra</a:t>
            </a:r>
          </a:p>
          <a:p>
            <a:pPr marL="341313" indent="-34131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L="341313" indent="-34131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controls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 and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 coordinates 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body functions </a:t>
            </a:r>
          </a:p>
          <a:p>
            <a:pPr marL="341313" indent="-34131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L="341313" indent="-34131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responds to internal and external 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stimuli </a:t>
            </a:r>
          </a:p>
          <a:p>
            <a:pPr marL="341313" indent="-34131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L="341313" indent="-34131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m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+mn-cs"/>
              </a:rPr>
              <a:t>ostly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 made of cells called 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neurons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5.18519E-6 L 6.94444E-6 -0.22222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316663" cy="11430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chemeClr val="tx1"/>
                </a:solidFill>
                <a:latin typeface="Bernard MT Condensed" pitchFamily="-20" charset="0"/>
              </a:rPr>
              <a:t>Brain Stem</a:t>
            </a:r>
            <a:endParaRPr lang="en-US" sz="66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6326188" cy="1219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4400" dirty="0" smtClean="0">
                <a:latin typeface="Times New Roman" pitchFamily="18" charset="0"/>
              </a:rPr>
              <a:t>connects brain and spinal cord</a:t>
            </a:r>
            <a:endParaRPr lang="en-US" sz="44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3657600"/>
            <a:ext cx="6326187" cy="2971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Times New Roman" pitchFamily="18" charset="0"/>
              </a:rPr>
              <a:t>main communication link between the brain and the rest of the body 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  <a:p>
            <a:pPr eaLnBrk="1" hangingPunct="1"/>
            <a:endParaRPr lang="en-US" sz="14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endParaRPr lang="en-US" sz="14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200" dirty="0" smtClean="0">
                <a:latin typeface="Times New Roman" pitchFamily="18" charset="0"/>
              </a:rPr>
              <a:t>Controls automatic </a:t>
            </a:r>
            <a:r>
              <a:rPr lang="en-US" sz="3200" dirty="0" smtClean="0">
                <a:latin typeface="Times New Roman" pitchFamily="18" charset="0"/>
              </a:rPr>
              <a:t>response to a stimulus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0" y="5105400"/>
            <a:ext cx="914400" cy="990600"/>
          </a:xfrm>
          <a:prstGeom prst="rightArrow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rgbClr val="FFE4B5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3429000" cy="18288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chemeClr val="tx1"/>
                </a:solidFill>
                <a:latin typeface="Bernard MT Condensed" pitchFamily="18" charset="0"/>
              </a:rPr>
              <a:t>The Spinal </a:t>
            </a:r>
            <a:br>
              <a:rPr lang="en-US" sz="6000" dirty="0" smtClean="0">
                <a:solidFill>
                  <a:schemeClr val="tx1"/>
                </a:solidFill>
                <a:latin typeface="Bernard MT Condensed" pitchFamily="18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Bernard MT Condensed" pitchFamily="18" charset="0"/>
              </a:rPr>
              <a:t>Cord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276600"/>
            <a:ext cx="533400" cy="6858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  <a:latin typeface="Bernard MT Condensed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4267200"/>
            <a:ext cx="5105400" cy="2062103"/>
          </a:xfrm>
          <a:prstGeom prst="rect">
            <a:avLst/>
          </a:prstGeom>
          <a:solidFill>
            <a:schemeClr val="accent2">
              <a:lumMod val="40000"/>
              <a:lumOff val="60000"/>
              <a:alpha val="78000"/>
            </a:schemeClr>
          </a:solidFill>
          <a:ln w="44450">
            <a:solidFill>
              <a:srgbClr val="0070C0"/>
            </a:solidFill>
          </a:ln>
          <a:effectLst>
            <a:outerShdw blurRad="215900" dist="76200" dir="6780000" sx="99000" sy="99000" algn="ctr" rotWithShape="0">
              <a:schemeClr val="accent6">
                <a:lumMod val="75000"/>
                <a:alpha val="4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3200" dirty="0">
                <a:solidFill>
                  <a:srgbClr val="000000"/>
                </a:solidFill>
                <a:cs typeface="+mn-cs"/>
              </a:rPr>
              <a:t>..consists of all the neurons and associated cells which are </a:t>
            </a:r>
            <a:r>
              <a:rPr lang="en-US" sz="3200" b="1" i="1" dirty="0">
                <a:solidFill>
                  <a:srgbClr val="00B0F0"/>
                </a:solidFill>
                <a:cs typeface="+mn-cs"/>
              </a:rPr>
              <a:t>not</a:t>
            </a:r>
            <a:r>
              <a:rPr lang="en-US" sz="3200" dirty="0">
                <a:solidFill>
                  <a:srgbClr val="000000"/>
                </a:solidFill>
                <a:cs typeface="+mn-cs"/>
              </a:rPr>
              <a:t> part of the brain or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3200" dirty="0">
                <a:solidFill>
                  <a:srgbClr val="000000"/>
                </a:solidFill>
                <a:cs typeface="+mn-cs"/>
              </a:rPr>
              <a:t>the spinal cord</a:t>
            </a: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tx1"/>
                </a:solidFill>
                <a:latin typeface="Bernard MT Condensed" pitchFamily="18" charset="0"/>
              </a:rPr>
              <a:t>The </a:t>
            </a:r>
            <a:r>
              <a:rPr lang="en-US" sz="5400" dirty="0" smtClean="0">
                <a:solidFill>
                  <a:srgbClr val="00B0F0"/>
                </a:solidFill>
                <a:latin typeface="Bernard MT Condensed" pitchFamily="18" charset="0"/>
              </a:rPr>
              <a:t>Peripheral</a:t>
            </a:r>
            <a:r>
              <a:rPr lang="en-US" sz="5400" dirty="0" smtClean="0">
                <a:solidFill>
                  <a:schemeClr val="tx1"/>
                </a:solidFill>
                <a:latin typeface="Bernard MT Condensed" pitchFamily="18" charset="0"/>
              </a:rPr>
              <a:t> Nervous System: </a:t>
            </a:r>
            <a:endParaRPr lang="en-US" sz="6000" dirty="0" smtClean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1143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…c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ontains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a </a:t>
            </a:r>
            <a:r>
              <a:rPr lang="en-US" sz="3600" b="1" i="1" kern="0" dirty="0">
                <a:solidFill>
                  <a:srgbClr val="00B0F0"/>
                </a:solidFill>
                <a:latin typeface="Times New Roman" pitchFamily="18" charset="0"/>
                <a:cs typeface="+mn-cs"/>
              </a:rPr>
              <a:t>sensory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and</a:t>
            </a:r>
            <a:r>
              <a:rPr lang="en-US" sz="3600" b="1" i="1" kern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 motor 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-1219200" y="1219200"/>
            <a:ext cx="6858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>
              <a:solidFill>
                <a:srgbClr val="FFE4B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65760"/>
            <a:ext cx="7239000" cy="15240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sensory division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transmits</a:t>
            </a:r>
            <a:b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impulses to the CNS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-1219200" y="1219200"/>
            <a:ext cx="6858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>
              <a:solidFill>
                <a:srgbClr val="FFE4B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46304"/>
            <a:ext cx="7239000" cy="24384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motor division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further</a:t>
            </a:r>
            <a:b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divided into the 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somatic and autonomic nervous systems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-1219200" y="1219200"/>
            <a:ext cx="6858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>
              <a:solidFill>
                <a:srgbClr val="FFE4B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</a:rPr>
              <a:t>Somatic Nervous System: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867400" cy="1981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regulates activities that are  	under conscious control, 	such as skeletal muscles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38600" y="1447800"/>
            <a:ext cx="5562600" cy="594360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100000">
                <a:schemeClr val="accent5">
                  <a:lumMod val="90000"/>
                  <a:alpha val="0"/>
                </a:schemeClr>
              </a:gs>
              <a:gs pos="33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rgbClr val="FFE4B5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2362200"/>
            <a:ext cx="5562600" cy="594360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100000">
                <a:schemeClr val="accent5">
                  <a:lumMod val="90000"/>
                  <a:alpha val="0"/>
                </a:schemeClr>
              </a:gs>
              <a:gs pos="33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rgbClr val="FFE4B5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10200" y="-990600"/>
            <a:ext cx="5562600" cy="594360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100000">
                <a:schemeClr val="accent5">
                  <a:lumMod val="90000"/>
                  <a:alpha val="0"/>
                </a:schemeClr>
              </a:gs>
              <a:gs pos="33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rgbClr val="FFE4B5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0" y="2743200"/>
            <a:ext cx="5562600" cy="594360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100000">
                <a:schemeClr val="accent5">
                  <a:lumMod val="90000"/>
                  <a:alpha val="0"/>
                </a:schemeClr>
              </a:gs>
              <a:gs pos="33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rgbClr val="FFE4B5"/>
              </a:solidFill>
            </a:endParaRPr>
          </a:p>
        </p:txBody>
      </p:sp>
      <p:pic>
        <p:nvPicPr>
          <p:cNvPr id="14" name="Picture 13" descr="muscular system 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3144" y="2362200"/>
            <a:ext cx="1760855" cy="449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sz="4400" b="1" i="1" dirty="0" smtClean="0">
                <a:solidFill>
                  <a:srgbClr val="00B050"/>
                </a:solidFill>
                <a:latin typeface="Times New Roman" pitchFamily="18" charset="0"/>
              </a:rPr>
              <a:t>Autonomic Nervous System: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229600" cy="1981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regulates activities that are involuntary, 	influences body systems to work 			together, ‘in concert’!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0" y="2667000"/>
            <a:ext cx="5562600" cy="594360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100000">
                <a:schemeClr val="accent5">
                  <a:lumMod val="90000"/>
                  <a:alpha val="0"/>
                </a:schemeClr>
              </a:gs>
              <a:gs pos="33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  <a:buSzTx/>
              <a:buFontTx/>
              <a:buNone/>
            </a:pPr>
            <a:endParaRPr lang="en-US">
              <a:solidFill>
                <a:srgbClr val="FFE4B5"/>
              </a:solidFill>
            </a:endParaRPr>
          </a:p>
        </p:txBody>
      </p:sp>
      <p:pic>
        <p:nvPicPr>
          <p:cNvPr id="16" name="Picture 15" descr="body system bann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276600"/>
            <a:ext cx="5943600" cy="2971800"/>
          </a:xfrm>
          <a:prstGeom prst="rect">
            <a:avLst/>
          </a:prstGeom>
          <a:effectLst>
            <a:outerShdw blurRad="444500" dist="50800" dir="1800000" sx="101000" sy="101000" algn="ctr" rotWithShape="0">
              <a:schemeClr val="accent6">
                <a:lumMod val="75000"/>
                <a:alpha val="84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The ENDOCRINE System: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7848600" cy="1066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476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D053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releases and monitors the levels of chemical ‘messengers’ called </a:t>
            </a:r>
            <a:r>
              <a:rPr lang="en-US" sz="3200" b="1" i="1" kern="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hormones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4600" y="2819400"/>
            <a:ext cx="6858000" cy="1600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476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D053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can be thought of as the </a:t>
            </a:r>
            <a:r>
              <a:rPr lang="en-US" sz="3200" b="1" i="1" kern="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‘slow message’ 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system, that works with the </a:t>
            </a:r>
            <a:r>
              <a:rPr lang="en-US" sz="3200" b="1" i="1" kern="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‘fast messages’ 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of the nervous system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38400" y="5029200"/>
            <a:ext cx="6324600" cy="1828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476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D053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involved in growth, reproduction and in maintaining </a:t>
            </a:r>
            <a:r>
              <a:rPr lang="en-US" sz="3600" kern="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homeostasis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863725" y="0"/>
            <a:ext cx="7280275" cy="1663700"/>
          </a:xfrm>
        </p:spPr>
        <p:txBody>
          <a:bodyPr tIns="67212"/>
          <a:lstStyle/>
          <a:p>
            <a:pPr algn="ctr"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>
                <a:latin typeface="Copperplate Gothic Bold" pitchFamily="34" charset="0"/>
              </a:rPr>
              <a:t>TYPES OF NEURONS: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38400" y="1600200"/>
            <a:ext cx="632618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61920" rIns="0" bIns="0"/>
          <a:lstStyle/>
          <a:p>
            <a:pPr marL="741363" lvl="1" indent="-28416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i="1" u="sng" kern="0" dirty="0">
                <a:solidFill>
                  <a:srgbClr val="FF0000"/>
                </a:solidFill>
                <a:latin typeface="+mj-lt"/>
                <a:cs typeface="+mn-cs"/>
              </a:rPr>
              <a:t>Sensory neurons:</a:t>
            </a:r>
            <a:r>
              <a:rPr lang="en-US" sz="2800" i="1" kern="0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carry impulses from the sense organs to the spinal cord and brain</a:t>
            </a:r>
          </a:p>
          <a:p>
            <a:pPr marL="741363" lvl="1" indent="-28416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L="741363" lvl="1" indent="-28416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i="1" u="sng" kern="0" dirty="0">
                <a:solidFill>
                  <a:srgbClr val="FF0000"/>
                </a:solidFill>
                <a:latin typeface="+mj-lt"/>
                <a:cs typeface="+mn-cs"/>
              </a:rPr>
              <a:t>Motor neurons:</a:t>
            </a:r>
            <a:r>
              <a:rPr lang="en-US" sz="2800" i="1" kern="0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carry impulses from the brain and spinal cord to the muscles and glands</a:t>
            </a:r>
          </a:p>
          <a:p>
            <a:pPr marL="741363" lvl="1" indent="-28416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L="741363" lvl="1" indent="-284163">
              <a:lnSpc>
                <a:spcPct val="95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i="1" u="sng" kern="0" dirty="0" err="1">
                <a:solidFill>
                  <a:srgbClr val="FF0000"/>
                </a:solidFill>
                <a:latin typeface="+mj-lt"/>
                <a:cs typeface="+mn-cs"/>
              </a:rPr>
              <a:t>Interneurons</a:t>
            </a:r>
            <a:r>
              <a:rPr lang="en-US" sz="2800" i="1" kern="0" dirty="0">
                <a:solidFill>
                  <a:srgbClr val="FF0000"/>
                </a:solidFill>
                <a:latin typeface="+mj-lt"/>
                <a:cs typeface="+mn-cs"/>
              </a:rPr>
              <a:t>: 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Connect sensory and motor neurons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267200" cy="144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Neuron</a:t>
            </a:r>
          </a:p>
          <a:p>
            <a:pPr algn="ctr">
              <a:defRPr/>
            </a:pP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 Structure</a:t>
            </a: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676400"/>
            <a:ext cx="38735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6800"/>
          <a:lstStyle/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The cell body 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(soma) 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contains   the nucleus, organelles and   most of the </a:t>
            </a:r>
            <a:r>
              <a:rPr lang="en-US" sz="2800" kern="0" dirty="0" smtClean="0">
                <a:solidFill>
                  <a:srgbClr val="000000"/>
                </a:solidFill>
                <a:latin typeface="+mj-lt"/>
                <a:cs typeface="+mn-cs"/>
              </a:rPr>
              <a:t>cytoplasm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267200" cy="144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Neuron</a:t>
            </a:r>
          </a:p>
          <a:p>
            <a:pPr algn="ctr">
              <a:defRPr/>
            </a:pP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 Structure</a:t>
            </a: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676400"/>
            <a:ext cx="38735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6800"/>
          <a:lstStyle/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Projections</a:t>
            </a:r>
            <a:r>
              <a:rPr lang="en-US" sz="2800" kern="0" dirty="0" smtClean="0">
                <a:solidFill>
                  <a:srgbClr val="000000"/>
                </a:solidFill>
                <a:latin typeface="+mj-lt"/>
                <a:cs typeface="+mn-cs"/>
              </a:rPr>
              <a:t> called 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dendrites, 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receive impulses from the environment, or  from other neurons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267200" cy="144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Neuron</a:t>
            </a:r>
          </a:p>
          <a:p>
            <a:pPr algn="ctr">
              <a:defRPr/>
            </a:pP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 Structure</a:t>
            </a: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676400"/>
            <a:ext cx="38735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6800"/>
          <a:lstStyle/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The impulses are carried away from the soma by a long fiber (the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 axon 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)</a:t>
            </a:r>
          </a:p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This extension ends in swellings called 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axon terminals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267200" cy="14465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Neuron</a:t>
            </a:r>
          </a:p>
          <a:p>
            <a:pPr algn="ctr">
              <a:defRPr/>
            </a:pP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 Structure</a:t>
            </a:r>
            <a:r>
              <a:rPr lang="en-US" sz="4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676400"/>
            <a:ext cx="38735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6800"/>
          <a:lstStyle/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The axon is often partially insulated   by a layer of    protein called 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the    myelin sheath </a:t>
            </a:r>
            <a:endParaRPr lang="en-US" sz="2800" kern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gaps in the sheath are known as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+mn-cs"/>
              </a:rPr>
              <a:t>th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e 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nodes of </a:t>
            </a:r>
            <a:r>
              <a:rPr lang="en-US" sz="2800" b="1" i="1" kern="0" dirty="0" err="1">
                <a:solidFill>
                  <a:srgbClr val="FF0000"/>
                </a:solidFill>
                <a:latin typeface="+mj-lt"/>
                <a:cs typeface="+mn-cs"/>
              </a:rPr>
              <a:t>Ranvier</a:t>
            </a:r>
            <a:endParaRPr lang="en-US" sz="2800" b="1" i="1" kern="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-685800" y="1143000"/>
            <a:ext cx="41910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6400800" cy="923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The  Synapse</a:t>
            </a:r>
            <a:r>
              <a:rPr lang="en-US" sz="5400" b="1" spc="150" dirty="0">
                <a:ln w="11430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19600" y="1676400"/>
            <a:ext cx="41910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6800"/>
          <a:lstStyle/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+mn-cs"/>
              </a:rPr>
              <a:t>Neurons are not physically connected to each other: instead, there is a tiny gap, called </a:t>
            </a:r>
            <a:r>
              <a:rPr lang="en-US" sz="2800" b="1" i="1" kern="0" dirty="0">
                <a:solidFill>
                  <a:srgbClr val="FF0000"/>
                </a:solidFill>
                <a:latin typeface="+mj-lt"/>
                <a:cs typeface="+mn-cs"/>
              </a:rPr>
              <a:t>the synapse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6400800" cy="92333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>
                  <a:solidFill>
                    <a:srgbClr val="000000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The  Synapse</a:t>
            </a:r>
            <a:r>
              <a:rPr lang="en-US" sz="5400" b="1" spc="150" dirty="0">
                <a:ln w="11430">
                  <a:solidFill>
                    <a:srgbClr val="000000"/>
                  </a:solidFill>
                </a:ln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19600" y="1676400"/>
            <a:ext cx="41910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6800"/>
          <a:lstStyle/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The nerve impulse arrives at the end of one neuron </a:t>
            </a:r>
            <a:r>
              <a:rPr lang="en-US" sz="2800" b="1" kern="0" dirty="0">
                <a:solidFill>
                  <a:srgbClr val="FF0000"/>
                </a:solidFill>
                <a:latin typeface="Arial"/>
                <a:cs typeface="Arial"/>
              </a:rPr>
              <a:t>(the axon terminal)</a:t>
            </a:r>
          </a:p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1313" indent="-341313">
              <a:lnSpc>
                <a:spcPct val="95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This triggers the release of chemicals </a:t>
            </a:r>
            <a:r>
              <a:rPr lang="en-US" sz="2800" b="1" i="1" kern="0" dirty="0">
                <a:solidFill>
                  <a:srgbClr val="FF0000"/>
                </a:solidFill>
                <a:latin typeface="Arial"/>
                <a:cs typeface="Arial"/>
              </a:rPr>
              <a:t>(neurotransmitters)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RNRSTYLE" val="Indezine_SM_Title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RNRSTYLE" val="Indezine_SM_Text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E4B5"/>
      </a:lt1>
      <a:dk2>
        <a:srgbClr val="000000"/>
      </a:dk2>
      <a:lt2>
        <a:srgbClr val="858585"/>
      </a:lt2>
      <a:accent1>
        <a:srgbClr val="FFE24F"/>
      </a:accent1>
      <a:accent2>
        <a:srgbClr val="FFAD1B"/>
      </a:accent2>
      <a:accent3>
        <a:srgbClr val="FFEFD7"/>
      </a:accent3>
      <a:accent4>
        <a:srgbClr val="000000"/>
      </a:accent4>
      <a:accent5>
        <a:srgbClr val="FFEEB2"/>
      </a:accent5>
      <a:accent6>
        <a:srgbClr val="E79C17"/>
      </a:accent6>
      <a:hlink>
        <a:srgbClr val="835400"/>
      </a:hlink>
      <a:folHlink>
        <a:srgbClr val="7532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E4B5"/>
        </a:lt1>
        <a:dk2>
          <a:srgbClr val="000000"/>
        </a:dk2>
        <a:lt2>
          <a:srgbClr val="858585"/>
        </a:lt2>
        <a:accent1>
          <a:srgbClr val="FFBE4A"/>
        </a:accent1>
        <a:accent2>
          <a:srgbClr val="CE8200"/>
        </a:accent2>
        <a:accent3>
          <a:srgbClr val="FFEFD7"/>
        </a:accent3>
        <a:accent4>
          <a:srgbClr val="000000"/>
        </a:accent4>
        <a:accent5>
          <a:srgbClr val="FFDBB1"/>
        </a:accent5>
        <a:accent6>
          <a:srgbClr val="BA7500"/>
        </a:accent6>
        <a:hlink>
          <a:srgbClr val="6B4400"/>
        </a:hlink>
        <a:folHlink>
          <a:srgbClr val="6B5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E4B5"/>
        </a:lt1>
        <a:dk2>
          <a:srgbClr val="000000"/>
        </a:dk2>
        <a:lt2>
          <a:srgbClr val="858585"/>
        </a:lt2>
        <a:accent1>
          <a:srgbClr val="FFE24F"/>
        </a:accent1>
        <a:accent2>
          <a:srgbClr val="FFAD1B"/>
        </a:accent2>
        <a:accent3>
          <a:srgbClr val="FFEFD7"/>
        </a:accent3>
        <a:accent4>
          <a:srgbClr val="000000"/>
        </a:accent4>
        <a:accent5>
          <a:srgbClr val="FFEEB2"/>
        </a:accent5>
        <a:accent6>
          <a:srgbClr val="E79C17"/>
        </a:accent6>
        <a:hlink>
          <a:srgbClr val="835400"/>
        </a:hlink>
        <a:folHlink>
          <a:srgbClr val="753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E4B5"/>
        </a:lt1>
        <a:dk2>
          <a:srgbClr val="000000"/>
        </a:dk2>
        <a:lt2>
          <a:srgbClr val="858585"/>
        </a:lt2>
        <a:accent1>
          <a:srgbClr val="48C4FF"/>
        </a:accent1>
        <a:accent2>
          <a:srgbClr val="FFAF1F"/>
        </a:accent2>
        <a:accent3>
          <a:srgbClr val="FFEFD7"/>
        </a:accent3>
        <a:accent4>
          <a:srgbClr val="000000"/>
        </a:accent4>
        <a:accent5>
          <a:srgbClr val="B1DEFF"/>
        </a:accent5>
        <a:accent6>
          <a:srgbClr val="E79E1B"/>
        </a:accent6>
        <a:hlink>
          <a:srgbClr val="150075"/>
        </a:hlink>
        <a:folHlink>
          <a:srgbClr val="75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E4B5"/>
        </a:lt1>
        <a:dk2>
          <a:srgbClr val="000000"/>
        </a:dk2>
        <a:lt2>
          <a:srgbClr val="858585"/>
        </a:lt2>
        <a:accent1>
          <a:srgbClr val="FFA814"/>
        </a:accent1>
        <a:accent2>
          <a:srgbClr val="CDFF1A"/>
        </a:accent2>
        <a:accent3>
          <a:srgbClr val="FFEFD7"/>
        </a:accent3>
        <a:accent4>
          <a:srgbClr val="000000"/>
        </a:accent4>
        <a:accent5>
          <a:srgbClr val="FFD1AA"/>
        </a:accent5>
        <a:accent6>
          <a:srgbClr val="BAE716"/>
        </a:accent6>
        <a:hlink>
          <a:srgbClr val="75003D"/>
        </a:hlink>
        <a:folHlink>
          <a:srgbClr val="0029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FFBE4A"/>
        </a:accent1>
        <a:accent2>
          <a:srgbClr val="CE8200"/>
        </a:accent2>
        <a:accent3>
          <a:srgbClr val="FFFFFF"/>
        </a:accent3>
        <a:accent4>
          <a:srgbClr val="000000"/>
        </a:accent4>
        <a:accent5>
          <a:srgbClr val="FFDBB1"/>
        </a:accent5>
        <a:accent6>
          <a:srgbClr val="BA7500"/>
        </a:accent6>
        <a:hlink>
          <a:srgbClr val="6B4400"/>
        </a:hlink>
        <a:folHlink>
          <a:srgbClr val="6B5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FFE24F"/>
        </a:accent1>
        <a:accent2>
          <a:srgbClr val="FFAD1B"/>
        </a:accent2>
        <a:accent3>
          <a:srgbClr val="FFFFFF"/>
        </a:accent3>
        <a:accent4>
          <a:srgbClr val="000000"/>
        </a:accent4>
        <a:accent5>
          <a:srgbClr val="FFEEB2"/>
        </a:accent5>
        <a:accent6>
          <a:srgbClr val="E79C17"/>
        </a:accent6>
        <a:hlink>
          <a:srgbClr val="835400"/>
        </a:hlink>
        <a:folHlink>
          <a:srgbClr val="753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48C4FF"/>
        </a:accent1>
        <a:accent2>
          <a:srgbClr val="FFAF1F"/>
        </a:accent2>
        <a:accent3>
          <a:srgbClr val="FFFFFF"/>
        </a:accent3>
        <a:accent4>
          <a:srgbClr val="000000"/>
        </a:accent4>
        <a:accent5>
          <a:srgbClr val="B1DEFF"/>
        </a:accent5>
        <a:accent6>
          <a:srgbClr val="E79E1B"/>
        </a:accent6>
        <a:hlink>
          <a:srgbClr val="150075"/>
        </a:hlink>
        <a:folHlink>
          <a:srgbClr val="75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FFA814"/>
        </a:accent1>
        <a:accent2>
          <a:srgbClr val="CDFF1A"/>
        </a:accent2>
        <a:accent3>
          <a:srgbClr val="FFFFFF"/>
        </a:accent3>
        <a:accent4>
          <a:srgbClr val="000000"/>
        </a:accent4>
        <a:accent5>
          <a:srgbClr val="FFD1AA"/>
        </a:accent5>
        <a:accent6>
          <a:srgbClr val="BAE716"/>
        </a:accent6>
        <a:hlink>
          <a:srgbClr val="75003D"/>
        </a:hlink>
        <a:folHlink>
          <a:srgbClr val="0029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2">
      <a:dk1>
        <a:srgbClr val="000000"/>
      </a:dk1>
      <a:lt1>
        <a:srgbClr val="FFE4B5"/>
      </a:lt1>
      <a:dk2>
        <a:srgbClr val="000000"/>
      </a:dk2>
      <a:lt2>
        <a:srgbClr val="858585"/>
      </a:lt2>
      <a:accent1>
        <a:srgbClr val="FFE24F"/>
      </a:accent1>
      <a:accent2>
        <a:srgbClr val="FFAD1B"/>
      </a:accent2>
      <a:accent3>
        <a:srgbClr val="FFEFD7"/>
      </a:accent3>
      <a:accent4>
        <a:srgbClr val="000000"/>
      </a:accent4>
      <a:accent5>
        <a:srgbClr val="FFEEB2"/>
      </a:accent5>
      <a:accent6>
        <a:srgbClr val="E79C17"/>
      </a:accent6>
      <a:hlink>
        <a:srgbClr val="835400"/>
      </a:hlink>
      <a:folHlink>
        <a:srgbClr val="7532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E4B5"/>
        </a:lt1>
        <a:dk2>
          <a:srgbClr val="000000"/>
        </a:dk2>
        <a:lt2>
          <a:srgbClr val="858585"/>
        </a:lt2>
        <a:accent1>
          <a:srgbClr val="FFBE4A"/>
        </a:accent1>
        <a:accent2>
          <a:srgbClr val="CE8200"/>
        </a:accent2>
        <a:accent3>
          <a:srgbClr val="FFEFD7"/>
        </a:accent3>
        <a:accent4>
          <a:srgbClr val="000000"/>
        </a:accent4>
        <a:accent5>
          <a:srgbClr val="FFDBB1"/>
        </a:accent5>
        <a:accent6>
          <a:srgbClr val="BA7500"/>
        </a:accent6>
        <a:hlink>
          <a:srgbClr val="6B4400"/>
        </a:hlink>
        <a:folHlink>
          <a:srgbClr val="6B5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E4B5"/>
        </a:lt1>
        <a:dk2>
          <a:srgbClr val="000000"/>
        </a:dk2>
        <a:lt2>
          <a:srgbClr val="858585"/>
        </a:lt2>
        <a:accent1>
          <a:srgbClr val="FFE24F"/>
        </a:accent1>
        <a:accent2>
          <a:srgbClr val="FFAD1B"/>
        </a:accent2>
        <a:accent3>
          <a:srgbClr val="FFEFD7"/>
        </a:accent3>
        <a:accent4>
          <a:srgbClr val="000000"/>
        </a:accent4>
        <a:accent5>
          <a:srgbClr val="FFEEB2"/>
        </a:accent5>
        <a:accent6>
          <a:srgbClr val="E79C17"/>
        </a:accent6>
        <a:hlink>
          <a:srgbClr val="835400"/>
        </a:hlink>
        <a:folHlink>
          <a:srgbClr val="753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E4B5"/>
        </a:lt1>
        <a:dk2>
          <a:srgbClr val="000000"/>
        </a:dk2>
        <a:lt2>
          <a:srgbClr val="858585"/>
        </a:lt2>
        <a:accent1>
          <a:srgbClr val="48C4FF"/>
        </a:accent1>
        <a:accent2>
          <a:srgbClr val="FFAF1F"/>
        </a:accent2>
        <a:accent3>
          <a:srgbClr val="FFEFD7"/>
        </a:accent3>
        <a:accent4>
          <a:srgbClr val="000000"/>
        </a:accent4>
        <a:accent5>
          <a:srgbClr val="B1DEFF"/>
        </a:accent5>
        <a:accent6>
          <a:srgbClr val="E79E1B"/>
        </a:accent6>
        <a:hlink>
          <a:srgbClr val="150075"/>
        </a:hlink>
        <a:folHlink>
          <a:srgbClr val="75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E4B5"/>
        </a:lt1>
        <a:dk2>
          <a:srgbClr val="000000"/>
        </a:dk2>
        <a:lt2>
          <a:srgbClr val="858585"/>
        </a:lt2>
        <a:accent1>
          <a:srgbClr val="FFA814"/>
        </a:accent1>
        <a:accent2>
          <a:srgbClr val="CDFF1A"/>
        </a:accent2>
        <a:accent3>
          <a:srgbClr val="FFEFD7"/>
        </a:accent3>
        <a:accent4>
          <a:srgbClr val="000000"/>
        </a:accent4>
        <a:accent5>
          <a:srgbClr val="FFD1AA"/>
        </a:accent5>
        <a:accent6>
          <a:srgbClr val="BAE716"/>
        </a:accent6>
        <a:hlink>
          <a:srgbClr val="75003D"/>
        </a:hlink>
        <a:folHlink>
          <a:srgbClr val="0029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FFBE4A"/>
        </a:accent1>
        <a:accent2>
          <a:srgbClr val="CE8200"/>
        </a:accent2>
        <a:accent3>
          <a:srgbClr val="FFFFFF"/>
        </a:accent3>
        <a:accent4>
          <a:srgbClr val="000000"/>
        </a:accent4>
        <a:accent5>
          <a:srgbClr val="FFDBB1"/>
        </a:accent5>
        <a:accent6>
          <a:srgbClr val="BA7500"/>
        </a:accent6>
        <a:hlink>
          <a:srgbClr val="6B4400"/>
        </a:hlink>
        <a:folHlink>
          <a:srgbClr val="6B5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FFE24F"/>
        </a:accent1>
        <a:accent2>
          <a:srgbClr val="FFAD1B"/>
        </a:accent2>
        <a:accent3>
          <a:srgbClr val="FFFFFF"/>
        </a:accent3>
        <a:accent4>
          <a:srgbClr val="000000"/>
        </a:accent4>
        <a:accent5>
          <a:srgbClr val="FFEEB2"/>
        </a:accent5>
        <a:accent6>
          <a:srgbClr val="E79C17"/>
        </a:accent6>
        <a:hlink>
          <a:srgbClr val="835400"/>
        </a:hlink>
        <a:folHlink>
          <a:srgbClr val="753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48C4FF"/>
        </a:accent1>
        <a:accent2>
          <a:srgbClr val="FFAF1F"/>
        </a:accent2>
        <a:accent3>
          <a:srgbClr val="FFFFFF"/>
        </a:accent3>
        <a:accent4>
          <a:srgbClr val="000000"/>
        </a:accent4>
        <a:accent5>
          <a:srgbClr val="B1DEFF"/>
        </a:accent5>
        <a:accent6>
          <a:srgbClr val="E79E1B"/>
        </a:accent6>
        <a:hlink>
          <a:srgbClr val="150075"/>
        </a:hlink>
        <a:folHlink>
          <a:srgbClr val="75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FFA814"/>
        </a:accent1>
        <a:accent2>
          <a:srgbClr val="CDFF1A"/>
        </a:accent2>
        <a:accent3>
          <a:srgbClr val="FFFFFF"/>
        </a:accent3>
        <a:accent4>
          <a:srgbClr val="000000"/>
        </a:accent4>
        <a:accent5>
          <a:srgbClr val="FFD1AA"/>
        </a:accent5>
        <a:accent6>
          <a:srgbClr val="BAE716"/>
        </a:accent6>
        <a:hlink>
          <a:srgbClr val="75003D"/>
        </a:hlink>
        <a:folHlink>
          <a:srgbClr val="0029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10562</TotalTime>
  <Words>646</Words>
  <Application>Microsoft Macintosh PowerPoint</Application>
  <PresentationFormat>On-screen Show (4:3)</PresentationFormat>
  <Paragraphs>129</Paragraphs>
  <Slides>28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1_Office Theme</vt:lpstr>
      <vt:lpstr>Blank Presentation</vt:lpstr>
      <vt:lpstr>2_Blank Presentation</vt:lpstr>
      <vt:lpstr>The Nervous System</vt:lpstr>
      <vt:lpstr>Slide 2</vt:lpstr>
      <vt:lpstr>TYPES OF NEURONS: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Divisions of the Nervous System </vt:lpstr>
      <vt:lpstr>Central Nervous System (CNS)</vt:lpstr>
      <vt:lpstr>The Brain</vt:lpstr>
      <vt:lpstr>Cerebrum:</vt:lpstr>
      <vt:lpstr>Slide 17</vt:lpstr>
      <vt:lpstr>Cerebellum</vt:lpstr>
      <vt:lpstr>Slide 19</vt:lpstr>
      <vt:lpstr>Brain Stem</vt:lpstr>
      <vt:lpstr>The Spinal  Cord</vt:lpstr>
      <vt:lpstr>:</vt:lpstr>
      <vt:lpstr>The Peripheral Nervous System: </vt:lpstr>
      <vt:lpstr>The sensory division transmits impulses to the CNS </vt:lpstr>
      <vt:lpstr>The motor division is further divided into the somatic and autonomic nervous systems</vt:lpstr>
      <vt:lpstr>Somatic Nervous System:</vt:lpstr>
      <vt:lpstr>Autonomic Nervous System: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Geetesh Bajaj</dc:creator>
  <cp:lastModifiedBy>Michelle Stern</cp:lastModifiedBy>
  <cp:revision>31</cp:revision>
  <cp:lastPrinted>1601-01-01T00:00:00Z</cp:lastPrinted>
  <dcterms:created xsi:type="dcterms:W3CDTF">2011-11-13T03:29:57Z</dcterms:created>
  <dcterms:modified xsi:type="dcterms:W3CDTF">2011-11-19T05:02:21Z</dcterms:modified>
</cp:coreProperties>
</file>